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x="18288000" cy="10287000"/>
  <p:notesSz cx="6858000" cy="9144000"/>
  <p:embeddedFontLst>
    <p:embeddedFont>
      <p:font typeface="Montserrat Bold" charset="1" panose="00000800000000000000"/>
      <p:regular r:id="rId51"/>
    </p:embeddedFont>
    <p:embeddedFont>
      <p:font typeface="Montserrat" charset="1" panose="00000500000000000000"/>
      <p:regular r:id="rId52"/>
    </p:embeddedFont>
    <p:embeddedFont>
      <p:font typeface="Arial" charset="1" panose="020B0604020202020204"/>
      <p:regular r:id="rId54"/>
    </p:embeddedFont>
    <p:embeddedFont>
      <p:font typeface="Articulat Bold" charset="1" panose="00000800000000000000"/>
      <p:regular r:id="rId55"/>
    </p:embeddedFont>
    <p:embeddedFont>
      <p:font typeface="Arial Nova" charset="1" panose="020B0504020202020204"/>
      <p:regular r:id="rId58"/>
    </p:embeddedFont>
    <p:embeddedFont>
      <p:font typeface="League Gothic" charset="1" panose="00000500000000000000"/>
      <p:regular r:id="rId61"/>
    </p:embeddedFont>
    <p:embeddedFont>
      <p:font typeface="Object Sans" charset="1" panose="00000300000000000000"/>
      <p:regular r:id="rId62"/>
    </p:embeddedFont>
    <p:embeddedFont>
      <p:font typeface="Oilvare Base" charset="1" panose="00000500000000000000"/>
      <p:regular r:id="rId63"/>
    </p:embeddedFont>
    <p:embeddedFont>
      <p:font typeface="Arial Bold" charset="1" panose="020B0704020202020204"/>
      <p:regular r:id="rId64"/>
    </p:embeddedFont>
    <p:embeddedFont>
      <p:font typeface="Open Sans Bold" charset="1" panose="020B0806030504020204"/>
      <p:regular r:id="rId65"/>
    </p:embeddedFont>
    <p:embeddedFont>
      <p:font typeface="Open Sans" charset="1" panose="020B0606030504020204"/>
      <p:regular r:id="rId67"/>
    </p:embeddedFont>
    <p:embeddedFont>
      <p:font typeface="Canva Sans" charset="1" panose="020B0503030501040103"/>
      <p:regular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notesMasters/notesMaster1.xml" Type="http://schemas.openxmlformats.org/officeDocument/2006/relationships/notesMaster"/><Relationship Id="rId49" Target="theme/theme2.xml" Type="http://schemas.openxmlformats.org/officeDocument/2006/relationships/theme"/><Relationship Id="rId5" Target="tableStyles.xml" Type="http://schemas.openxmlformats.org/officeDocument/2006/relationships/tableStyles"/><Relationship Id="rId50" Target="notesSlides/notesSlide1.xml" Type="http://schemas.openxmlformats.org/officeDocument/2006/relationships/notesSlide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notesSlides/notesSlide2.xml" Type="http://schemas.openxmlformats.org/officeDocument/2006/relationships/notesSlide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notesSlides/notesSlide3.xml" Type="http://schemas.openxmlformats.org/officeDocument/2006/relationships/notesSlide"/><Relationship Id="rId57" Target="notesSlides/notesSlide4.xml" Type="http://schemas.openxmlformats.org/officeDocument/2006/relationships/notesSlide"/><Relationship Id="rId58" Target="fonts/font58.fntdata" Type="http://schemas.openxmlformats.org/officeDocument/2006/relationships/font"/><Relationship Id="rId59" Target="notesSlides/notesSlide5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6.xml" Type="http://schemas.openxmlformats.org/officeDocument/2006/relationships/notesSlide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notesSlides/notesSlide7.xml" Type="http://schemas.openxmlformats.org/officeDocument/2006/relationships/notesSlide"/><Relationship Id="rId67" Target="fonts/font67.fntdata" Type="http://schemas.openxmlformats.org/officeDocument/2006/relationships/font"/><Relationship Id="rId68" Target="notesSlides/notesSlide8.xml" Type="http://schemas.openxmlformats.org/officeDocument/2006/relationships/notesSlide"/><Relationship Id="rId69" Target="notesSlides/notesSlide9.xml" Type="http://schemas.openxmlformats.org/officeDocument/2006/relationships/notesSlide"/><Relationship Id="rId7" Target="slides/slide2.xml" Type="http://schemas.openxmlformats.org/officeDocument/2006/relationships/slide"/><Relationship Id="rId70" Target="notesSlides/notesSlide10.xml" Type="http://schemas.openxmlformats.org/officeDocument/2006/relationships/notesSlide"/><Relationship Id="rId71" Target="notesSlides/notesSlide11.xml" Type="http://schemas.openxmlformats.org/officeDocument/2006/relationships/notesSlide"/><Relationship Id="rId72" Target="notesSlides/notesSlide12.xml" Type="http://schemas.openxmlformats.org/officeDocument/2006/relationships/notesSlide"/><Relationship Id="rId73" Target="notesSlides/notesSlide13.xml" Type="http://schemas.openxmlformats.org/officeDocument/2006/relationships/notesSlide"/><Relationship Id="rId74" Target="notesSlides/notesSlide14.xml" Type="http://schemas.openxmlformats.org/officeDocument/2006/relationships/notesSlide"/><Relationship Id="rId75" Target="notesSlides/notesSlide15.xml" Type="http://schemas.openxmlformats.org/officeDocument/2006/relationships/notesSlide"/><Relationship Id="rId76" Target="notesSlides/notesSlide16.xml" Type="http://schemas.openxmlformats.org/officeDocument/2006/relationships/notesSlide"/><Relationship Id="rId77" Target="notesSlides/notesSlide17.xml" Type="http://schemas.openxmlformats.org/officeDocument/2006/relationships/notesSlide"/><Relationship Id="rId78" Target="fonts/font78.fntdata" Type="http://schemas.openxmlformats.org/officeDocument/2006/relationships/font"/><Relationship Id="rId79" Target="notesSlides/notesSlide18.xml" Type="http://schemas.openxmlformats.org/officeDocument/2006/relationships/notesSlide"/><Relationship Id="rId8" Target="slides/slide3.xml" Type="http://schemas.openxmlformats.org/officeDocument/2006/relationships/slide"/><Relationship Id="rId80" Target="notesSlides/notesSlide19.xml" Type="http://schemas.openxmlformats.org/officeDocument/2006/relationships/notesSlide"/><Relationship Id="rId81" Target="notesSlides/notesSlide20.xml" Type="http://schemas.openxmlformats.org/officeDocument/2006/relationships/notesSlide"/><Relationship Id="rId82" Target="notesSlides/notesSlide21.xml" Type="http://schemas.openxmlformats.org/officeDocument/2006/relationships/notesSlide"/><Relationship Id="rId83" Target="notesSlides/notesSlide22.xml" Type="http://schemas.openxmlformats.org/officeDocument/2006/relationships/notes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0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1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11" Target="../media/image24.png" Type="http://schemas.openxmlformats.org/officeDocument/2006/relationships/image"/><Relationship Id="rId12" Target="../media/image25.svg" Type="http://schemas.openxmlformats.org/officeDocument/2006/relationships/image"/><Relationship Id="rId13" Target="../media/image26.png" Type="http://schemas.openxmlformats.org/officeDocument/2006/relationships/image"/><Relationship Id="rId14" Target="../media/image27.svg" Type="http://schemas.openxmlformats.org/officeDocument/2006/relationships/image"/><Relationship Id="rId15" Target="../media/image28.png" Type="http://schemas.openxmlformats.org/officeDocument/2006/relationships/image"/><Relationship Id="rId16" Target="../media/image29.svg" Type="http://schemas.openxmlformats.org/officeDocument/2006/relationships/image"/><Relationship Id="rId17" Target="../media/image30.png" Type="http://schemas.openxmlformats.org/officeDocument/2006/relationships/image"/><Relationship Id="rId18" Target="../media/image31.svg" Type="http://schemas.openxmlformats.org/officeDocument/2006/relationships/image"/><Relationship Id="rId19" Target="../media/image32.png" Type="http://schemas.openxmlformats.org/officeDocument/2006/relationships/image"/><Relationship Id="rId2" Target="../media/image10.png" Type="http://schemas.openxmlformats.org/officeDocument/2006/relationships/image"/><Relationship Id="rId20" Target="../media/image33.svg" Type="http://schemas.openxmlformats.org/officeDocument/2006/relationships/image"/><Relationship Id="rId21" Target="../media/image34.png" Type="http://schemas.openxmlformats.org/officeDocument/2006/relationships/image"/><Relationship Id="rId22" Target="../media/image35.svg" Type="http://schemas.openxmlformats.org/officeDocument/2006/relationships/image"/><Relationship Id="rId23" Target="../media/image36.png" Type="http://schemas.openxmlformats.org/officeDocument/2006/relationships/image"/><Relationship Id="rId24" Target="../media/image37.svg" Type="http://schemas.openxmlformats.org/officeDocument/2006/relationships/image"/><Relationship Id="rId25" Target="../media/image38.png" Type="http://schemas.openxmlformats.org/officeDocument/2006/relationships/image"/><Relationship Id="rId26" Target="../media/image39.sv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41.png" Type="http://schemas.openxmlformats.org/officeDocument/2006/relationships/image"/><Relationship Id="rId4" Target="../media/image42.sv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0.png" Type="http://schemas.openxmlformats.org/officeDocument/2006/relationships/image"/><Relationship Id="rId4" Target="../media/image45.gif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4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0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0.png" Type="http://schemas.openxmlformats.org/officeDocument/2006/relationships/image"/><Relationship Id="rId4" Target="https://www.gov.br/governodigital/pt-br/privacidade-e-seguranca/framework" TargetMode="External" Type="http://schemas.openxmlformats.org/officeDocument/2006/relationships/hyperlink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49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49.png" Type="http://schemas.openxmlformats.org/officeDocument/2006/relationships/image"/><Relationship Id="rId4" Target="../media/image50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51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10.png" Type="http://schemas.openxmlformats.org/officeDocument/2006/relationships/image"/><Relationship Id="rId4" Target="../media/image5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2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10.png" Type="http://schemas.openxmlformats.org/officeDocument/2006/relationships/image"/><Relationship Id="rId4" Target="../media/image54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10.png" Type="http://schemas.openxmlformats.org/officeDocument/2006/relationships/image"/><Relationship Id="rId4" Target="../media/image55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0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767126" y="3059173"/>
            <a:ext cx="14490154" cy="2362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b="true" sz="7800">
                <a:solidFill>
                  <a:srgbClr val="FF6C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Proteção de Dados Pessoais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67126" y="6001761"/>
            <a:ext cx="8209950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Lei 13.709/2018 (LGPD)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98295" y="3711757"/>
            <a:ext cx="4946015" cy="84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DADO PESSOAL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308105" y="3711757"/>
            <a:ext cx="5081429" cy="84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EFF4F4"/>
                </a:solidFill>
                <a:latin typeface="Arial"/>
                <a:ea typeface="Arial"/>
                <a:cs typeface="Arial"/>
                <a:sym typeface="Arial"/>
              </a:rPr>
              <a:t>DADO SENSÍVEL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43894" y="962025"/>
            <a:ext cx="6453147" cy="1865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9"/>
              </a:lnSpc>
            </a:pPr>
            <a:r>
              <a:rPr lang="en-US" sz="267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Informação relacionada a pessoa natural identificada ou identificável. Ex: nome, endereço, informaçoes bancárias, CPF/MF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634793" y="962025"/>
            <a:ext cx="8120624" cy="1865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39"/>
              </a:lnSpc>
              <a:spcBef>
                <a:spcPct val="0"/>
              </a:spcBef>
            </a:pPr>
            <a:r>
              <a:rPr lang="en-US" sz="2671" strike="noStrike" u="none">
                <a:solidFill>
                  <a:srgbClr val="EFF4F4"/>
                </a:solidFill>
                <a:latin typeface="Arial"/>
                <a:ea typeface="Arial"/>
                <a:cs typeface="Arial"/>
                <a:sym typeface="Arial"/>
              </a:rPr>
              <a:t>De origem racial ou étnica, biométrico, genéticos, convicção religiosa, opinião política, filiação a sindicato ou a organização de caráter religioso, filosófico ou político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167877" y="750513"/>
            <a:ext cx="6632585" cy="1134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17"/>
              </a:lnSpc>
            </a:pPr>
            <a:r>
              <a:rPr lang="en-US" sz="9233">
                <a:solidFill>
                  <a:srgbClr val="00133A"/>
                </a:solidFill>
                <a:latin typeface="League Gothic"/>
                <a:ea typeface="League Gothic"/>
                <a:cs typeface="League Gothic"/>
                <a:sym typeface="League Gothic"/>
              </a:rPr>
              <a:t>PRINCÍPIOS DA LGPD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835283" y="1315652"/>
            <a:ext cx="3515976" cy="316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5"/>
              </a:lnSpc>
            </a:pPr>
            <a:r>
              <a:rPr lang="en-US" sz="1846">
                <a:solidFill>
                  <a:srgbClr val="000000"/>
                </a:solidFill>
                <a:latin typeface="Object Sans"/>
                <a:ea typeface="Object Sans"/>
                <a:cs typeface="Object Sans"/>
                <a:sym typeface="Object Sans"/>
              </a:rPr>
              <a:t>Art. 6  da Lei 13.709/2018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606687" y="3038144"/>
            <a:ext cx="5277656" cy="5277656"/>
          </a:xfrm>
          <a:custGeom>
            <a:avLst/>
            <a:gdLst/>
            <a:ahLst/>
            <a:cxnLst/>
            <a:rect r="r" b="b" t="t" l="l"/>
            <a:pathLst>
              <a:path h="5277656" w="5277656">
                <a:moveTo>
                  <a:pt x="0" y="0"/>
                </a:moveTo>
                <a:lnTo>
                  <a:pt x="5277656" y="0"/>
                </a:lnTo>
                <a:lnTo>
                  <a:pt x="5277656" y="5277656"/>
                </a:lnTo>
                <a:lnTo>
                  <a:pt x="0" y="5277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 flipH="true" flipV="true">
            <a:off x="7029928" y="3038144"/>
            <a:ext cx="2215587" cy="2537444"/>
          </a:xfrm>
          <a:prstGeom prst="line">
            <a:avLst/>
          </a:prstGeom>
          <a:ln cap="rnd" w="28575">
            <a:solidFill>
              <a:srgbClr val="25C77B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4063364" y="2632571"/>
            <a:ext cx="733508" cy="688164"/>
          </a:xfrm>
          <a:custGeom>
            <a:avLst/>
            <a:gdLst/>
            <a:ahLst/>
            <a:cxnLst/>
            <a:rect r="r" b="b" t="t" l="l"/>
            <a:pathLst>
              <a:path h="688164" w="733508">
                <a:moveTo>
                  <a:pt x="0" y="0"/>
                </a:moveTo>
                <a:lnTo>
                  <a:pt x="733508" y="0"/>
                </a:lnTo>
                <a:lnTo>
                  <a:pt x="733508" y="688164"/>
                </a:lnTo>
                <a:lnTo>
                  <a:pt x="0" y="688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633416" y="4041213"/>
            <a:ext cx="1030206" cy="1030206"/>
          </a:xfrm>
          <a:custGeom>
            <a:avLst/>
            <a:gdLst/>
            <a:ahLst/>
            <a:cxnLst/>
            <a:rect r="r" b="b" t="t" l="l"/>
            <a:pathLst>
              <a:path h="1030206" w="1030206">
                <a:moveTo>
                  <a:pt x="0" y="0"/>
                </a:moveTo>
                <a:lnTo>
                  <a:pt x="1030206" y="0"/>
                </a:lnTo>
                <a:lnTo>
                  <a:pt x="1030206" y="1030206"/>
                </a:lnTo>
                <a:lnTo>
                  <a:pt x="0" y="103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6927470" y="2949940"/>
            <a:ext cx="252102" cy="252102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4C378"/>
            </a:solidFill>
          </p:spPr>
        </p:sp>
      </p:grpSp>
      <p:sp>
        <p:nvSpPr>
          <p:cNvPr name="AutoShape 12" id="12"/>
          <p:cNvSpPr/>
          <p:nvPr/>
        </p:nvSpPr>
        <p:spPr>
          <a:xfrm>
            <a:off x="6130949" y="4638283"/>
            <a:ext cx="3128821" cy="708360"/>
          </a:xfrm>
          <a:prstGeom prst="line">
            <a:avLst/>
          </a:prstGeom>
          <a:ln cap="rnd" w="28575">
            <a:solidFill>
              <a:srgbClr val="25C77B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7499494" y="3930950"/>
            <a:ext cx="3492043" cy="3492043"/>
          </a:xfrm>
          <a:custGeom>
            <a:avLst/>
            <a:gdLst/>
            <a:ahLst/>
            <a:cxnLst/>
            <a:rect r="r" b="b" t="t" l="l"/>
            <a:pathLst>
              <a:path h="3492043" w="3492043">
                <a:moveTo>
                  <a:pt x="0" y="0"/>
                </a:moveTo>
                <a:lnTo>
                  <a:pt x="3492043" y="0"/>
                </a:lnTo>
                <a:lnTo>
                  <a:pt x="3492043" y="3492043"/>
                </a:lnTo>
                <a:lnTo>
                  <a:pt x="0" y="3492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6027606" y="4487512"/>
            <a:ext cx="252102" cy="252102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4C378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3893291" y="7422993"/>
            <a:ext cx="605774" cy="674018"/>
          </a:xfrm>
          <a:custGeom>
            <a:avLst/>
            <a:gdLst/>
            <a:ahLst/>
            <a:cxnLst/>
            <a:rect r="r" b="b" t="t" l="l"/>
            <a:pathLst>
              <a:path h="674018" w="605774">
                <a:moveTo>
                  <a:pt x="0" y="0"/>
                </a:moveTo>
                <a:lnTo>
                  <a:pt x="605774" y="0"/>
                </a:lnTo>
                <a:lnTo>
                  <a:pt x="605774" y="674019"/>
                </a:lnTo>
                <a:lnTo>
                  <a:pt x="0" y="674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171426" y="5676972"/>
            <a:ext cx="600745" cy="864381"/>
          </a:xfrm>
          <a:custGeom>
            <a:avLst/>
            <a:gdLst/>
            <a:ahLst/>
            <a:cxnLst/>
            <a:rect r="r" b="b" t="t" l="l"/>
            <a:pathLst>
              <a:path h="864381" w="600745">
                <a:moveTo>
                  <a:pt x="0" y="0"/>
                </a:moveTo>
                <a:lnTo>
                  <a:pt x="600745" y="0"/>
                </a:lnTo>
                <a:lnTo>
                  <a:pt x="600745" y="864381"/>
                </a:lnTo>
                <a:lnTo>
                  <a:pt x="0" y="864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8" id="18"/>
          <p:cNvSpPr/>
          <p:nvPr/>
        </p:nvSpPr>
        <p:spPr>
          <a:xfrm flipV="true">
            <a:off x="5443102" y="5804450"/>
            <a:ext cx="3802413" cy="216456"/>
          </a:xfrm>
          <a:prstGeom prst="line">
            <a:avLst/>
          </a:prstGeom>
          <a:ln cap="rnd" w="28575">
            <a:solidFill>
              <a:srgbClr val="25C77B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9" id="19"/>
          <p:cNvSpPr txBox="true"/>
          <p:nvPr/>
        </p:nvSpPr>
        <p:spPr>
          <a:xfrm rot="0">
            <a:off x="7693995" y="5023794"/>
            <a:ext cx="3103040" cy="125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7"/>
              </a:lnSpc>
            </a:pPr>
            <a:r>
              <a:rPr lang="en-US" sz="2384">
                <a:solidFill>
                  <a:srgbClr val="0D4A2E"/>
                </a:solidFill>
                <a:latin typeface="Oilvare Base"/>
                <a:ea typeface="Oilvare Base"/>
                <a:cs typeface="Oilvare Base"/>
                <a:sym typeface="Oilvare Base"/>
              </a:rPr>
              <a:t>10 PRINCÍPIOS DA</a:t>
            </a:r>
          </a:p>
          <a:p>
            <a:pPr algn="ctr">
              <a:lnSpc>
                <a:spcPts val="3337"/>
              </a:lnSpc>
            </a:pPr>
            <a:r>
              <a:rPr lang="en-US" sz="2384">
                <a:solidFill>
                  <a:srgbClr val="0D4A2E"/>
                </a:solidFill>
                <a:latin typeface="Oilvare Base"/>
                <a:ea typeface="Oilvare Base"/>
                <a:cs typeface="Oilvare Base"/>
                <a:sym typeface="Oilvare Base"/>
              </a:rPr>
              <a:t> LGPD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5427815" y="5913748"/>
            <a:ext cx="252102" cy="252102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4C378"/>
            </a:solidFill>
          </p:spPr>
        </p:sp>
      </p:grpSp>
      <p:sp>
        <p:nvSpPr>
          <p:cNvPr name="AutoShape 22" id="22"/>
          <p:cNvSpPr/>
          <p:nvPr/>
        </p:nvSpPr>
        <p:spPr>
          <a:xfrm flipV="true">
            <a:off x="5801258" y="5729603"/>
            <a:ext cx="3324741" cy="1986776"/>
          </a:xfrm>
          <a:prstGeom prst="line">
            <a:avLst/>
          </a:prstGeom>
          <a:ln cap="rnd" w="28575">
            <a:solidFill>
              <a:srgbClr val="25C77B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0">
            <a:off x="5767629" y="7522596"/>
            <a:ext cx="252102" cy="252102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4C378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8473518" y="1881257"/>
            <a:ext cx="665275" cy="642822"/>
          </a:xfrm>
          <a:custGeom>
            <a:avLst/>
            <a:gdLst/>
            <a:ahLst/>
            <a:cxnLst/>
            <a:rect r="r" b="b" t="t" l="l"/>
            <a:pathLst>
              <a:path h="642822" w="665275">
                <a:moveTo>
                  <a:pt x="0" y="0"/>
                </a:moveTo>
                <a:lnTo>
                  <a:pt x="665275" y="0"/>
                </a:lnTo>
                <a:lnTo>
                  <a:pt x="665275" y="642822"/>
                </a:lnTo>
                <a:lnTo>
                  <a:pt x="0" y="642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6" id="26"/>
          <p:cNvSpPr/>
          <p:nvPr/>
        </p:nvSpPr>
        <p:spPr>
          <a:xfrm flipH="true">
            <a:off x="9172809" y="2778261"/>
            <a:ext cx="141278" cy="2809774"/>
          </a:xfrm>
          <a:prstGeom prst="line">
            <a:avLst/>
          </a:prstGeom>
          <a:ln cap="rnd" w="28575">
            <a:solidFill>
              <a:srgbClr val="25C77B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27" id="27"/>
          <p:cNvGrpSpPr/>
          <p:nvPr/>
        </p:nvGrpSpPr>
        <p:grpSpPr>
          <a:xfrm rot="0">
            <a:off x="9184074" y="2506520"/>
            <a:ext cx="252102" cy="252102"/>
            <a:chOff x="0" y="0"/>
            <a:chExt cx="6350000" cy="63500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4C378"/>
            </a:solid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14001250" y="7237428"/>
            <a:ext cx="545270" cy="750802"/>
          </a:xfrm>
          <a:custGeom>
            <a:avLst/>
            <a:gdLst/>
            <a:ahLst/>
            <a:cxnLst/>
            <a:rect r="r" b="b" t="t" l="l"/>
            <a:pathLst>
              <a:path h="750802" w="545270">
                <a:moveTo>
                  <a:pt x="0" y="0"/>
                </a:moveTo>
                <a:lnTo>
                  <a:pt x="545270" y="0"/>
                </a:lnTo>
                <a:lnTo>
                  <a:pt x="545270" y="750803"/>
                </a:lnTo>
                <a:lnTo>
                  <a:pt x="0" y="7508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0" id="30"/>
          <p:cNvSpPr/>
          <p:nvPr/>
        </p:nvSpPr>
        <p:spPr>
          <a:xfrm>
            <a:off x="9245515" y="5656548"/>
            <a:ext cx="3045702" cy="1866048"/>
          </a:xfrm>
          <a:prstGeom prst="line">
            <a:avLst/>
          </a:prstGeom>
          <a:ln cap="rnd" w="28575">
            <a:solidFill>
              <a:srgbClr val="25C77B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31" id="31"/>
          <p:cNvGrpSpPr/>
          <p:nvPr/>
        </p:nvGrpSpPr>
        <p:grpSpPr>
          <a:xfrm rot="0">
            <a:off x="12175451" y="7369522"/>
            <a:ext cx="252102" cy="252102"/>
            <a:chOff x="0" y="0"/>
            <a:chExt cx="6350000" cy="63500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4C378"/>
            </a:solidFill>
          </p:spPr>
        </p:sp>
      </p:grpSp>
      <p:sp>
        <p:nvSpPr>
          <p:cNvPr name="AutoShape 33" id="33"/>
          <p:cNvSpPr/>
          <p:nvPr/>
        </p:nvSpPr>
        <p:spPr>
          <a:xfrm>
            <a:off x="9235230" y="5617368"/>
            <a:ext cx="3533607" cy="392766"/>
          </a:xfrm>
          <a:prstGeom prst="line">
            <a:avLst/>
          </a:prstGeom>
          <a:ln cap="rnd" w="28575">
            <a:solidFill>
              <a:srgbClr val="25C77B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34" id="34"/>
          <p:cNvGrpSpPr/>
          <p:nvPr/>
        </p:nvGrpSpPr>
        <p:grpSpPr>
          <a:xfrm rot="0">
            <a:off x="12653071" y="5869465"/>
            <a:ext cx="252102" cy="252102"/>
            <a:chOff x="0" y="0"/>
            <a:chExt cx="6350000" cy="63500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4C378"/>
            </a:solidFill>
          </p:spPr>
        </p:sp>
      </p:grpSp>
      <p:sp>
        <p:nvSpPr>
          <p:cNvPr name="AutoShape 36" id="36"/>
          <p:cNvSpPr/>
          <p:nvPr/>
        </p:nvSpPr>
        <p:spPr>
          <a:xfrm flipV="true">
            <a:off x="9263948" y="4560934"/>
            <a:ext cx="3641225" cy="601752"/>
          </a:xfrm>
          <a:prstGeom prst="line">
            <a:avLst/>
          </a:prstGeom>
          <a:ln cap="rnd" w="28575">
            <a:solidFill>
              <a:srgbClr val="25C77B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37" id="37"/>
          <p:cNvGrpSpPr/>
          <p:nvPr/>
        </p:nvGrpSpPr>
        <p:grpSpPr>
          <a:xfrm rot="0">
            <a:off x="12730813" y="4444831"/>
            <a:ext cx="252102" cy="252102"/>
            <a:chOff x="0" y="0"/>
            <a:chExt cx="6350000" cy="63500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4C378"/>
            </a:solidFill>
          </p:spPr>
        </p:sp>
      </p:grpSp>
      <p:sp>
        <p:nvSpPr>
          <p:cNvPr name="Freeform 39" id="39"/>
          <p:cNvSpPr/>
          <p:nvPr/>
        </p:nvSpPr>
        <p:spPr>
          <a:xfrm flipH="false" flipV="false" rot="0">
            <a:off x="13392214" y="2541825"/>
            <a:ext cx="601787" cy="992638"/>
          </a:xfrm>
          <a:custGeom>
            <a:avLst/>
            <a:gdLst/>
            <a:ahLst/>
            <a:cxnLst/>
            <a:rect r="r" b="b" t="t" l="l"/>
            <a:pathLst>
              <a:path h="992638" w="601787">
                <a:moveTo>
                  <a:pt x="0" y="0"/>
                </a:moveTo>
                <a:lnTo>
                  <a:pt x="601787" y="0"/>
                </a:lnTo>
                <a:lnTo>
                  <a:pt x="601787" y="992638"/>
                </a:lnTo>
                <a:lnTo>
                  <a:pt x="0" y="99263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0" id="40"/>
          <p:cNvSpPr/>
          <p:nvPr/>
        </p:nvSpPr>
        <p:spPr>
          <a:xfrm flipV="true">
            <a:off x="9263948" y="3092757"/>
            <a:ext cx="2542653" cy="2362938"/>
          </a:xfrm>
          <a:prstGeom prst="line">
            <a:avLst/>
          </a:prstGeom>
          <a:ln cap="rnd" w="28575">
            <a:solidFill>
              <a:srgbClr val="25C77B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41" id="41"/>
          <p:cNvGrpSpPr/>
          <p:nvPr/>
        </p:nvGrpSpPr>
        <p:grpSpPr>
          <a:xfrm rot="0">
            <a:off x="11632241" y="2976653"/>
            <a:ext cx="252102" cy="252102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4C378"/>
            </a:solidFill>
          </p:spPr>
        </p:sp>
      </p:grpSp>
      <p:sp>
        <p:nvSpPr>
          <p:cNvPr name="AutoShape 43" id="43"/>
          <p:cNvSpPr/>
          <p:nvPr/>
        </p:nvSpPr>
        <p:spPr>
          <a:xfrm>
            <a:off x="9194359" y="6606359"/>
            <a:ext cx="0" cy="2207393"/>
          </a:xfrm>
          <a:prstGeom prst="line">
            <a:avLst/>
          </a:prstGeom>
          <a:ln cap="rnd" w="28575">
            <a:solidFill>
              <a:srgbClr val="25C77B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44" id="44"/>
          <p:cNvGrpSpPr/>
          <p:nvPr/>
        </p:nvGrpSpPr>
        <p:grpSpPr>
          <a:xfrm rot="0">
            <a:off x="9085122" y="8635264"/>
            <a:ext cx="252102" cy="252102"/>
            <a:chOff x="0" y="0"/>
            <a:chExt cx="6350000" cy="63500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4C378"/>
            </a:solidFill>
          </p:spPr>
        </p:sp>
      </p:grpSp>
      <p:sp>
        <p:nvSpPr>
          <p:cNvPr name="Freeform 46" id="46"/>
          <p:cNvSpPr/>
          <p:nvPr/>
        </p:nvSpPr>
        <p:spPr>
          <a:xfrm flipH="false" flipV="false" rot="0">
            <a:off x="9834904" y="8848932"/>
            <a:ext cx="475930" cy="581693"/>
          </a:xfrm>
          <a:custGeom>
            <a:avLst/>
            <a:gdLst/>
            <a:ahLst/>
            <a:cxnLst/>
            <a:rect r="r" b="b" t="t" l="l"/>
            <a:pathLst>
              <a:path h="581693" w="475930">
                <a:moveTo>
                  <a:pt x="0" y="0"/>
                </a:moveTo>
                <a:lnTo>
                  <a:pt x="475930" y="0"/>
                </a:lnTo>
                <a:lnTo>
                  <a:pt x="475930" y="581693"/>
                </a:lnTo>
                <a:lnTo>
                  <a:pt x="0" y="58169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4890090" y="2740161"/>
            <a:ext cx="1967220" cy="557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5"/>
              </a:lnSpc>
            </a:pPr>
            <a:r>
              <a:rPr lang="en-US" sz="1589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Responsabilização e </a:t>
            </a:r>
          </a:p>
          <a:p>
            <a:pPr algn="ctr">
              <a:lnSpc>
                <a:spcPts val="2225"/>
              </a:lnSpc>
            </a:pPr>
            <a:r>
              <a:rPr lang="en-US" sz="1589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Prestação de Contas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047799" y="4398367"/>
            <a:ext cx="1766985" cy="277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5"/>
              </a:lnSpc>
            </a:pPr>
            <a:r>
              <a:rPr lang="en-US" sz="1589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Não Discriminação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4066557" y="5906745"/>
            <a:ext cx="1016549" cy="277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5"/>
              </a:lnSpc>
            </a:pPr>
            <a:r>
              <a:rPr lang="en-US" sz="1589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Prevenção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4654262" y="7583525"/>
            <a:ext cx="1025656" cy="277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5"/>
              </a:lnSpc>
            </a:pPr>
            <a:r>
              <a:rPr lang="en-US" sz="1589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Segurança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9231719" y="2119673"/>
            <a:ext cx="962262" cy="277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5"/>
              </a:lnSpc>
            </a:pPr>
            <a:r>
              <a:rPr lang="en-US" sz="1589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Finalidade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2533612" y="7325031"/>
            <a:ext cx="1339482" cy="548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5"/>
              </a:lnSpc>
            </a:pPr>
            <a:r>
              <a:rPr lang="en-US" sz="1589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Qualidade dos</a:t>
            </a:r>
          </a:p>
          <a:p>
            <a:pPr algn="ctr">
              <a:lnSpc>
                <a:spcPts val="2225"/>
              </a:lnSpc>
            </a:pPr>
            <a:r>
              <a:rPr lang="en-US" sz="1589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 Dados 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3053790" y="5831365"/>
            <a:ext cx="1220095" cy="277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5"/>
              </a:lnSpc>
            </a:pPr>
            <a:r>
              <a:rPr lang="en-US" sz="1589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Livre Acesso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3203353" y="4250530"/>
            <a:ext cx="1183037" cy="275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572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Necessidade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2082550" y="2938553"/>
            <a:ext cx="1058568" cy="275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572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Adequação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8159626" y="8984052"/>
            <a:ext cx="1675278" cy="27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5"/>
              </a:lnSpc>
            </a:pPr>
            <a:r>
              <a:rPr lang="en-US" sz="1589">
                <a:solidFill>
                  <a:srgbClr val="0D4A2E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Transparência</a:t>
            </a:r>
          </a:p>
        </p:txBody>
      </p:sp>
      <p:sp>
        <p:nvSpPr>
          <p:cNvPr name="Freeform 57" id="57"/>
          <p:cNvSpPr/>
          <p:nvPr/>
        </p:nvSpPr>
        <p:spPr>
          <a:xfrm flipH="false" flipV="false" rot="0">
            <a:off x="14546520" y="5729921"/>
            <a:ext cx="552604" cy="552604"/>
          </a:xfrm>
          <a:custGeom>
            <a:avLst/>
            <a:gdLst/>
            <a:ahLst/>
            <a:cxnLst/>
            <a:rect r="r" b="b" t="t" l="l"/>
            <a:pathLst>
              <a:path h="552604" w="552604">
                <a:moveTo>
                  <a:pt x="0" y="0"/>
                </a:moveTo>
                <a:lnTo>
                  <a:pt x="552604" y="0"/>
                </a:lnTo>
                <a:lnTo>
                  <a:pt x="552604" y="552604"/>
                </a:lnTo>
                <a:lnTo>
                  <a:pt x="0" y="55260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4807213" y="4133144"/>
            <a:ext cx="508185" cy="739178"/>
          </a:xfrm>
          <a:custGeom>
            <a:avLst/>
            <a:gdLst/>
            <a:ahLst/>
            <a:cxnLst/>
            <a:rect r="r" b="b" t="t" l="l"/>
            <a:pathLst>
              <a:path h="739178" w="508185">
                <a:moveTo>
                  <a:pt x="0" y="0"/>
                </a:moveTo>
                <a:lnTo>
                  <a:pt x="508184" y="0"/>
                </a:lnTo>
                <a:lnTo>
                  <a:pt x="508184" y="739178"/>
                </a:lnTo>
                <a:lnTo>
                  <a:pt x="0" y="73917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9" id="59"/>
          <p:cNvSpPr txBox="true"/>
          <p:nvPr/>
        </p:nvSpPr>
        <p:spPr>
          <a:xfrm rot="0">
            <a:off x="936742" y="1292199"/>
            <a:ext cx="4193339" cy="64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85"/>
              </a:lnSpc>
              <a:spcBef>
                <a:spcPct val="0"/>
              </a:spcBef>
            </a:pPr>
            <a:r>
              <a:rPr lang="en-US" b="true" sz="1846" strike="noStrike" u="none">
                <a:solidFill>
                  <a:srgbClr val="000000"/>
                </a:solidFill>
                <a:latin typeface="Object Sans"/>
                <a:ea typeface="Object Sans"/>
                <a:cs typeface="Object Sans"/>
                <a:sym typeface="Object Sans"/>
              </a:rPr>
              <a:t>Sempre devem ser observados no tratamento de dados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29" r="0" b="-12315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5290624" y="1693804"/>
            <a:ext cx="7706752" cy="696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72"/>
              </a:lnSpc>
              <a:spcBef>
                <a:spcPct val="0"/>
              </a:spcBef>
            </a:pPr>
            <a:r>
              <a:rPr lang="en-US" b="true" sz="3714" strike="noStrike" u="none">
                <a:solidFill>
                  <a:srgbClr val="2F3A43"/>
                </a:solidFill>
                <a:latin typeface="Arial Bold"/>
                <a:ea typeface="Arial Bold"/>
                <a:cs typeface="Arial Bold"/>
                <a:sym typeface="Arial Bold"/>
              </a:rPr>
              <a:t>CONTROLADOR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2949094"/>
            <a:ext cx="16230600" cy="1089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É quem define a finalidade do tratamento de dados pessoais;</a:t>
            </a:r>
          </a:p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É a quem compete as decisões referentes ao tratamento de dados conforme art.5, VI da LGPD.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5331432"/>
            <a:ext cx="5428615" cy="696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72"/>
              </a:lnSpc>
              <a:spcBef>
                <a:spcPct val="0"/>
              </a:spcBef>
            </a:pPr>
            <a:r>
              <a:rPr lang="en-US" b="true" sz="3714" strike="noStrike" u="none">
                <a:solidFill>
                  <a:srgbClr val="2F3A43"/>
                </a:solidFill>
                <a:latin typeface="Arial Bold"/>
                <a:ea typeface="Arial Bold"/>
                <a:cs typeface="Arial Bold"/>
                <a:sym typeface="Arial Bold"/>
              </a:rPr>
              <a:t>Obrigações específicas: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161447"/>
            <a:ext cx="16230600" cy="2193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Elaborar o relatório de impacto (RIPD);</a:t>
            </a:r>
          </a:p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Comprovar o atendimento às exigências legais;</a:t>
            </a:r>
          </a:p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Comunicar à Autoridade (ANPD) sobre os incidentes de segurança;</a:t>
            </a:r>
          </a:p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Definir a base legal de tratamento dos dados.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1872855"/>
            <a:ext cx="16114338" cy="4956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9318" indent="-314659" lvl="1">
              <a:lnSpc>
                <a:spcPts val="4372"/>
              </a:lnSpc>
              <a:spcBef>
                <a:spcPct val="0"/>
              </a:spcBef>
              <a:buFont typeface="Arial"/>
              <a:buChar char="•"/>
            </a:pP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Os direitos dos titulares (art. 18) são, via de regra, exercidos em face do controlador.;</a:t>
            </a:r>
          </a:p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</a:p>
          <a:p>
            <a:pPr algn="just" marL="629318" indent="-314659" lvl="1">
              <a:lnSpc>
                <a:spcPts val="4372"/>
              </a:lnSpc>
              <a:spcBef>
                <a:spcPct val="0"/>
              </a:spcBef>
              <a:buFont typeface="Arial"/>
              <a:buChar char="•"/>
            </a:pP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O controlador deve dispor informações relativas ao tratamento, assegurar a correção/eliminação dos dados e receber requerimento de oposição ao tratamento.</a:t>
            </a:r>
          </a:p>
          <a:p>
            <a:pPr algn="just">
              <a:lnSpc>
                <a:spcPts val="4372"/>
              </a:lnSpc>
              <a:spcBef>
                <a:spcPct val="0"/>
              </a:spcBef>
            </a:pPr>
          </a:p>
          <a:p>
            <a:pPr algn="just" marL="629318" indent="-314659" lvl="1">
              <a:lnSpc>
                <a:spcPts val="4372"/>
              </a:lnSpc>
              <a:spcBef>
                <a:spcPct val="0"/>
              </a:spcBef>
              <a:buFont typeface="Arial"/>
              <a:buChar char="•"/>
            </a:pP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Sempre prestar atenção ao PODER DE DECISÃO, pois é o controlador quem fornece as instruções para que o operador realize o tratamento de dados em seu nome. Cabe somente ao controlador definir a finalidade, a natureza dos dados e a duração do tratamento.</a:t>
            </a:r>
          </a:p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5290614" y="1033229"/>
            <a:ext cx="7706752" cy="696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72"/>
              </a:lnSpc>
              <a:spcBef>
                <a:spcPct val="0"/>
              </a:spcBef>
            </a:pPr>
            <a:r>
              <a:rPr lang="en-US" b="true" sz="3714">
                <a:solidFill>
                  <a:srgbClr val="2F3A43"/>
                </a:solidFill>
                <a:latin typeface="Arial Bold"/>
                <a:ea typeface="Arial Bold"/>
                <a:cs typeface="Arial Bold"/>
                <a:sym typeface="Arial Bold"/>
              </a:rPr>
              <a:t>OPERADOR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634644"/>
            <a:ext cx="16230600" cy="2193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</a:p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É quem realiza o tratamento de dados em nome do controlador e conforme a finalidade por este definida.</a:t>
            </a:r>
          </a:p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417032"/>
            <a:ext cx="5428615" cy="696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72"/>
              </a:lnSpc>
              <a:spcBef>
                <a:spcPct val="0"/>
              </a:spcBef>
            </a:pPr>
            <a:r>
              <a:rPr lang="en-US" b="true" sz="3714" strike="noStrike" u="none">
                <a:solidFill>
                  <a:srgbClr val="2F3A43"/>
                </a:solidFill>
                <a:latin typeface="Arial Bold"/>
                <a:ea typeface="Arial Bold"/>
                <a:cs typeface="Arial Bold"/>
                <a:sym typeface="Arial Bold"/>
              </a:rPr>
              <a:t>Obrigações específicas: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5406956"/>
            <a:ext cx="16230600" cy="3851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72"/>
              </a:lnSpc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Seguir as instruções do controlador e prever nos contratos suas responsabilidades e regime de atividade; Manter registros das operações e informar contratos com suboperadores;</a:t>
            </a:r>
          </a:p>
          <a:p>
            <a:pPr algn="just">
              <a:lnSpc>
                <a:spcPts val="4372"/>
              </a:lnSpc>
            </a:pPr>
          </a:p>
          <a:p>
            <a:pPr algn="just">
              <a:lnSpc>
                <a:spcPts val="4372"/>
              </a:lnSpc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Operador SEMPRE será uma pessoa distinta do controlador, ou seja, outra pessoa ou personalidade jurídica.</a:t>
            </a:r>
          </a:p>
          <a:p>
            <a:pPr algn="just">
              <a:lnSpc>
                <a:spcPts val="4372"/>
              </a:lnSpc>
            </a:pPr>
          </a:p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1872855"/>
            <a:ext cx="16114338" cy="6613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Possui autonomia apenas para elementos não essenciais como: softwares e equipamentos, detalhamento de medidas técnicas de prevenção e segurança.</a:t>
            </a:r>
          </a:p>
          <a:p>
            <a:pPr algn="just">
              <a:lnSpc>
                <a:spcPts val="4372"/>
              </a:lnSpc>
              <a:spcBef>
                <a:spcPct val="0"/>
              </a:spcBef>
            </a:pPr>
          </a:p>
          <a:p>
            <a:pPr algn="just" marL="629318" indent="-314659" lvl="1">
              <a:lnSpc>
                <a:spcPts val="4372"/>
              </a:lnSpc>
              <a:spcBef>
                <a:spcPct val="0"/>
              </a:spcBef>
              <a:buFont typeface="Arial"/>
              <a:buChar char="•"/>
            </a:pP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Responde solidariamente pelos danos causados pelo tratamento de dados, quando descumprir as obrigações da LGPD ou quando não tiver seguido as instruções lícitas do controlador. Nesta hipótese, o operador será equiparado ao controlador;</a:t>
            </a:r>
          </a:p>
          <a:p>
            <a:pPr algn="just">
              <a:lnSpc>
                <a:spcPts val="4372"/>
              </a:lnSpc>
              <a:spcBef>
                <a:spcPct val="0"/>
              </a:spcBef>
            </a:pPr>
          </a:p>
          <a:p>
            <a:pPr algn="just" marL="629318" indent="-314659" lvl="1">
              <a:lnSpc>
                <a:spcPts val="4372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914" strike="noStrike" u="none">
                <a:solidFill>
                  <a:srgbClr val="2F3A43"/>
                </a:solidFill>
                <a:latin typeface="Arial Bold"/>
                <a:ea typeface="Arial Bold"/>
                <a:cs typeface="Arial Bold"/>
                <a:sym typeface="Arial Bold"/>
              </a:rPr>
              <a:t>Suboperador:</a:t>
            </a:r>
            <a:r>
              <a:rPr lang="en-US" sz="2914" strike="noStrike" u="none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 aquele que é contratado pelo operador para auxiliá-lo a realizar o tratamento de dados pessoais em nome do controlador. É recomendado ao operador, que ao contratar um suboperador obtenha a autorização formal (genérica ou específica) do controlador.</a:t>
            </a:r>
          </a:p>
          <a:p>
            <a:pPr algn="just">
              <a:lnSpc>
                <a:spcPts val="4372"/>
              </a:lnSpc>
              <a:spcBef>
                <a:spcPct val="0"/>
              </a:spcBef>
            </a:pPr>
          </a:p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5350252" y="3905279"/>
            <a:ext cx="656524" cy="557224"/>
          </a:xfrm>
          <a:custGeom>
            <a:avLst/>
            <a:gdLst/>
            <a:ahLst/>
            <a:cxnLst/>
            <a:rect r="r" b="b" t="t" l="l"/>
            <a:pathLst>
              <a:path h="557224" w="656524">
                <a:moveTo>
                  <a:pt x="0" y="0"/>
                </a:moveTo>
                <a:lnTo>
                  <a:pt x="656524" y="0"/>
                </a:lnTo>
                <a:lnTo>
                  <a:pt x="656524" y="557225"/>
                </a:lnTo>
                <a:lnTo>
                  <a:pt x="0" y="5572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016419" y="4910046"/>
            <a:ext cx="504409" cy="533766"/>
          </a:xfrm>
          <a:custGeom>
            <a:avLst/>
            <a:gdLst/>
            <a:ahLst/>
            <a:cxnLst/>
            <a:rect r="r" b="b" t="t" l="l"/>
            <a:pathLst>
              <a:path h="533766" w="504409">
                <a:moveTo>
                  <a:pt x="0" y="0"/>
                </a:moveTo>
                <a:lnTo>
                  <a:pt x="504409" y="0"/>
                </a:lnTo>
                <a:lnTo>
                  <a:pt x="504409" y="533767"/>
                </a:lnTo>
                <a:lnTo>
                  <a:pt x="0" y="533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711473"/>
            <a:ext cx="16230600" cy="1172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29"/>
              </a:lnSpc>
            </a:pPr>
            <a:r>
              <a:rPr lang="en-US" b="true" sz="7404" spc="-473">
                <a:solidFill>
                  <a:srgbClr val="0D2845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CONTROLADOR E OPERADOR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842211"/>
            <a:ext cx="16230600" cy="588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82"/>
              </a:lnSpc>
              <a:spcBef>
                <a:spcPct val="0"/>
              </a:spcBef>
            </a:pPr>
            <a:r>
              <a:rPr lang="en-US" b="true" sz="3254" strike="noStrike" u="none">
                <a:solidFill>
                  <a:srgbClr val="2F3A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Pessoas naturais ou jurídicas de direito público ou privado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4824321"/>
            <a:ext cx="16230600" cy="552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5"/>
              </a:lnSpc>
              <a:spcBef>
                <a:spcPct val="0"/>
              </a:spcBef>
            </a:pPr>
            <a:r>
              <a:rPr lang="en-US" b="true" sz="3083" strike="noStrike" u="none">
                <a:solidFill>
                  <a:srgbClr val="2F3A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Funcionários e servidores  / Equipes de trabalho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32777" y="895350"/>
            <a:ext cx="11622446" cy="696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72"/>
              </a:lnSpc>
              <a:spcBef>
                <a:spcPct val="0"/>
              </a:spcBef>
            </a:pPr>
            <a:r>
              <a:rPr lang="en-US" b="true" sz="3714">
                <a:solidFill>
                  <a:srgbClr val="2F3A43"/>
                </a:solidFill>
                <a:latin typeface="Arial Bold"/>
                <a:ea typeface="Arial Bold"/>
                <a:cs typeface="Arial Bold"/>
                <a:sym typeface="Arial Bold"/>
              </a:rPr>
              <a:t>ENCARREGADO DE PROTEÇÃO DE DADOS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825556"/>
            <a:ext cx="16230600" cy="8270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Responsável por garantir a CONFORMIDADE de uma organização, pública ou privada, à LGPD;</a:t>
            </a:r>
          </a:p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É o ponto de contato com os titulares de dados e a ANPD, é importante que os meios de contato do encarregado estejam facilmente acessíveis de forma clara e acessível.</a:t>
            </a:r>
          </a:p>
          <a:p>
            <a:pPr algn="just">
              <a:lnSpc>
                <a:spcPts val="4372"/>
              </a:lnSpc>
            </a:pPr>
          </a:p>
          <a:p>
            <a:pPr algn="just">
              <a:lnSpc>
                <a:spcPts val="4372"/>
              </a:lnSpc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É o responsável por:</a:t>
            </a:r>
          </a:p>
          <a:p>
            <a:pPr algn="just">
              <a:lnSpc>
                <a:spcPts val="4372"/>
              </a:lnSpc>
            </a:pPr>
          </a:p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Aceitar reclamações e comunicações dos titulares, prestar esclarecimentos e adotar providências;</a:t>
            </a:r>
          </a:p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Receber comunicações da autoridade nacional e adotar providências;</a:t>
            </a:r>
          </a:p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Orientar funcionários e contratados da organização a respeito das práticas em relação a proteção de dados pessoais;</a:t>
            </a:r>
          </a:p>
          <a:p>
            <a:pPr algn="just">
              <a:lnSpc>
                <a:spcPts val="4372"/>
              </a:lnSpc>
            </a:pPr>
          </a:p>
          <a:p>
            <a:pPr algn="just">
              <a:lnSpc>
                <a:spcPts val="4372"/>
              </a:lnSpc>
            </a:pPr>
          </a:p>
          <a:p>
            <a:pPr algn="just" marL="0" indent="0" lvl="0">
              <a:lnSpc>
                <a:spcPts val="437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447842" y="5551360"/>
            <a:ext cx="1628172" cy="1871462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04798" y="4764215"/>
            <a:ext cx="17478404" cy="78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spc="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Tratamento de Dados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76014" y="6205949"/>
            <a:ext cx="5961228" cy="848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6"/>
              </a:lnSpc>
            </a:pPr>
            <a:r>
              <a:rPr lang="en-US" sz="2071" spc="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Tudo aquilo que é feito com um dado, por exemplo: coleta, armazenamento, inserção em sistema, análise, avaliação, etc...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786019"/>
            <a:ext cx="11012126" cy="3676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Gestão da Privacidade e Segurança da Informação ISO/IEC 27701 e 27001, Especialista em Sistema Financeiro e Mercado de Capitais, Membro do Comitê Brasileiro de Segurança da Informação, Segurança Cibernética e Proteção da Privacidade (ABNT), Advogada Especialista em Lei Geral de Proteção de Dados (Escola da Magistratura-PR),Sócia e Coord</a:t>
            </a: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enadora de Projetos da Égide Pro - Proteção de Dados e Compliance,</a:t>
            </a:r>
          </a:p>
          <a:p>
            <a:pPr algn="just">
              <a:lnSpc>
                <a:spcPts val="3600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5760529"/>
            <a:ext cx="5198989" cy="752405"/>
            <a:chOff x="0" y="0"/>
            <a:chExt cx="6931985" cy="100320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19704" cy="1003207"/>
            </a:xfrm>
            <a:custGeom>
              <a:avLst/>
              <a:gdLst/>
              <a:ahLst/>
              <a:cxnLst/>
              <a:rect r="r" b="b" t="t" l="l"/>
              <a:pathLst>
                <a:path h="1003207" w="1219704">
                  <a:moveTo>
                    <a:pt x="0" y="0"/>
                  </a:moveTo>
                  <a:lnTo>
                    <a:pt x="1219704" y="0"/>
                  </a:lnTo>
                  <a:lnTo>
                    <a:pt x="1219704" y="1003207"/>
                  </a:lnTo>
                  <a:lnTo>
                    <a:pt x="0" y="10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412989" y="139333"/>
              <a:ext cx="5518996" cy="6007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b="true" sz="2699">
                  <a:solidFill>
                    <a:srgbClr val="FF6C00"/>
                  </a:solidFill>
                  <a:latin typeface="Articulat Bold"/>
                  <a:ea typeface="Articulat Bold"/>
                  <a:cs typeface="Articulat Bold"/>
                  <a:sym typeface="Articulat Bold"/>
                </a:rPr>
                <a:t>mayara@egidepro.com.br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6479184" y="5667375"/>
            <a:ext cx="845560" cy="845560"/>
          </a:xfrm>
          <a:custGeom>
            <a:avLst/>
            <a:gdLst/>
            <a:ahLst/>
            <a:cxnLst/>
            <a:rect r="r" b="b" t="t" l="l"/>
            <a:pathLst>
              <a:path h="845560" w="845560">
                <a:moveTo>
                  <a:pt x="0" y="0"/>
                </a:moveTo>
                <a:lnTo>
                  <a:pt x="845559" y="0"/>
                </a:lnTo>
                <a:lnTo>
                  <a:pt x="845559" y="845560"/>
                </a:lnTo>
                <a:lnTo>
                  <a:pt x="0" y="8455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8233929" y="5829170"/>
            <a:ext cx="2274252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699" strike="noStrike" u="none">
                <a:solidFill>
                  <a:srgbClr val="FF6C00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mayarapastor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440188" y="5785476"/>
            <a:ext cx="610119" cy="609357"/>
          </a:xfrm>
          <a:custGeom>
            <a:avLst/>
            <a:gdLst/>
            <a:ahLst/>
            <a:cxnLst/>
            <a:rect r="r" b="b" t="t" l="l"/>
            <a:pathLst>
              <a:path h="609357" w="610119">
                <a:moveTo>
                  <a:pt x="0" y="0"/>
                </a:moveTo>
                <a:lnTo>
                  <a:pt x="610119" y="0"/>
                </a:lnTo>
                <a:lnTo>
                  <a:pt x="610119" y="609357"/>
                </a:lnTo>
                <a:lnTo>
                  <a:pt x="0" y="609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159662" y="1610033"/>
            <a:ext cx="13476550" cy="696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72"/>
              </a:lnSpc>
              <a:spcBef>
                <a:spcPct val="0"/>
              </a:spcBef>
            </a:pPr>
            <a:r>
              <a:rPr lang="en-US" b="true" sz="3714">
                <a:solidFill>
                  <a:srgbClr val="2F3A43"/>
                </a:solidFill>
                <a:latin typeface="Arial Bold"/>
                <a:ea typeface="Arial Bold"/>
                <a:cs typeface="Arial Bold"/>
                <a:sym typeface="Arial Bold"/>
              </a:rPr>
              <a:t>Tratamento de dados realizado pela Administração Pública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690" y="3146909"/>
            <a:ext cx="16230600" cy="4956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Concursos Público (tratamento de dados do candidatos);</a:t>
            </a:r>
          </a:p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CadÚnico;</a:t>
            </a:r>
          </a:p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Secretarias (dados dos servidores);</a:t>
            </a:r>
          </a:p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Câmara Municipal (dados dos vereadores e servidores);</a:t>
            </a:r>
          </a:p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IPTU (dados dos cidadãos);</a:t>
            </a:r>
          </a:p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Posto de saúde (dados dos pacientes);</a:t>
            </a:r>
          </a:p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Atendimento ao público (dados dos cidadãos);</a:t>
            </a:r>
          </a:p>
          <a:p>
            <a:pPr algn="just" marL="629318" indent="-314659" lvl="1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Matrícula em CMEI e escolas públicas (dados de crianças e adolescentes);</a:t>
            </a:r>
          </a:p>
          <a:p>
            <a:pPr algn="just" marL="629318" indent="-314659" lvl="1">
              <a:lnSpc>
                <a:spcPts val="4372"/>
              </a:lnSpc>
              <a:spcBef>
                <a:spcPct val="0"/>
              </a:spcBef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Arial"/>
                <a:ea typeface="Arial"/>
                <a:cs typeface="Arial"/>
                <a:sym typeface="Arial"/>
              </a:rPr>
              <a:t>Ouvidoria (dados dos cidadãos).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5168256" y="4576092"/>
            <a:ext cx="7951470" cy="963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22"/>
              </a:lnSpc>
              <a:spcBef>
                <a:spcPct val="0"/>
              </a:spcBef>
            </a:pPr>
            <a:r>
              <a:rPr lang="en-US" sz="521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Aplicação prática da LGPD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314325"/>
            <a:ext cx="14344211" cy="8229600"/>
          </a:xfrm>
          <a:custGeom>
            <a:avLst/>
            <a:gdLst/>
            <a:ahLst/>
            <a:cxnLst/>
            <a:rect r="r" b="b" t="t" l="l"/>
            <a:pathLst>
              <a:path h="8229600" w="14344211">
                <a:moveTo>
                  <a:pt x="0" y="0"/>
                </a:moveTo>
                <a:lnTo>
                  <a:pt x="14344211" y="0"/>
                </a:lnTo>
                <a:lnTo>
                  <a:pt x="143442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2494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0"/>
            <a:ext cx="11301259" cy="5283339"/>
          </a:xfrm>
          <a:custGeom>
            <a:avLst/>
            <a:gdLst/>
            <a:ahLst/>
            <a:cxnLst/>
            <a:rect r="r" b="b" t="t" l="l"/>
            <a:pathLst>
              <a:path h="5283339" w="11301259">
                <a:moveTo>
                  <a:pt x="0" y="0"/>
                </a:moveTo>
                <a:lnTo>
                  <a:pt x="11301259" y="0"/>
                </a:lnTo>
                <a:lnTo>
                  <a:pt x="11301259" y="5283339"/>
                </a:lnTo>
                <a:lnTo>
                  <a:pt x="0" y="528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86741" y="4099561"/>
            <a:ext cx="11301259" cy="3781393"/>
          </a:xfrm>
          <a:custGeom>
            <a:avLst/>
            <a:gdLst/>
            <a:ahLst/>
            <a:cxnLst/>
            <a:rect r="r" b="b" t="t" l="l"/>
            <a:pathLst>
              <a:path h="3781393" w="11301259">
                <a:moveTo>
                  <a:pt x="0" y="0"/>
                </a:moveTo>
                <a:lnTo>
                  <a:pt x="11301259" y="0"/>
                </a:lnTo>
                <a:lnTo>
                  <a:pt x="11301259" y="3781392"/>
                </a:lnTo>
                <a:lnTo>
                  <a:pt x="0" y="3781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63628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2563940"/>
            <a:ext cx="16230600" cy="4510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6"/>
              </a:lnSpc>
              <a:spcBef>
                <a:spcPct val="0"/>
              </a:spcBef>
            </a:pPr>
            <a:r>
              <a:rPr lang="en-US" sz="4700" spc="4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Autoridade Nacional de Proteção de Dados (ANPD), condenou o INSS por não comunicar a ocorrência de incidente de segurança aos titulares de dados, com o agravante de não ter atendido a determinações da Autoridade relacionadas ao caso. A Previdência recorreu, mas a ANPD rejeitou recurso do INSS e manteve a condenação. 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3221736"/>
            <a:ext cx="16230600" cy="3872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6"/>
              </a:lnSpc>
              <a:spcBef>
                <a:spcPct val="0"/>
              </a:spcBef>
            </a:pPr>
            <a:r>
              <a:rPr lang="en-US" sz="4700" spc="4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4700" spc="4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incidente aconteceu em 2022 e afetou o Sistema Corporativo de Benefícios do INSS (SISBEN), expondo informações como CPF, dados bancários e data de nascimento de aposentados e pensionistas, dados passíveis de serem usados em fraudes e em roubo de identidade.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419860" y="4576092"/>
            <a:ext cx="15448280" cy="963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22"/>
              </a:lnSpc>
              <a:spcBef>
                <a:spcPct val="0"/>
              </a:spcBef>
            </a:pPr>
            <a:r>
              <a:rPr lang="en-US" sz="521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ROADMAP para a adequação técnico-administrativa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3090192"/>
            <a:ext cx="16230600" cy="3935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22"/>
              </a:lnSpc>
              <a:spcBef>
                <a:spcPct val="0"/>
              </a:spcBef>
            </a:pPr>
            <a:r>
              <a:rPr lang="en-US" sz="521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Framework de Privacidade e Segurança da Informação da Secretaria do Governo Digital disponível em </a:t>
            </a:r>
            <a:r>
              <a:rPr lang="en-US" sz="5214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 tooltip="https://www.gov.br/governodigital/pt-br/privacidade-e-seguranca/framework"/>
              </a:rPr>
              <a:t>https://www.gov.br/governodigital/pt-br/privacidade-e-seguranca/framework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9139238" y="4274503"/>
            <a:ext cx="9525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2634615"/>
            <a:ext cx="16230600" cy="4446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Guia Orientativo para Tratamento de Dados no Poder Público</a:t>
            </a:r>
          </a:p>
          <a:p>
            <a:pPr algn="ctr">
              <a:lnSpc>
                <a:spcPts val="5880"/>
              </a:lnSpc>
            </a:pP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https://www.gov.br/anpd/pt-br/centrais-de-conteudo/materiais-educativos-e-publicacoes/guia_orientativo_tratamento_de_dados_pessoais_pelo_poder_publico 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4080792"/>
            <a:ext cx="16230600" cy="1953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22"/>
              </a:lnSpc>
              <a:spcBef>
                <a:spcPct val="0"/>
              </a:spcBef>
            </a:pPr>
            <a:r>
              <a:rPr lang="en-US" sz="521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RIPD - RELATÓRIO DE IMPACTO À PROTEÇÃO DE DADOS PESSOAIS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1009650"/>
            <a:ext cx="16487110" cy="8248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Conteúdo Programático:</a:t>
            </a:r>
          </a:p>
          <a:p>
            <a:pPr algn="l">
              <a:lnSpc>
                <a:spcPts val="4079"/>
              </a:lnSpc>
            </a:pP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Noções Gerais da LGPD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Bases Legais 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Direitos dos Titulares 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Mapeamento de Processos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nventário de Dados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Relatório de Impacto à Proteção de Dados (RIPD)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Segurança da Informação e Boas Práticas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Criação de Políticas e Normas Internas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Treinamento e Conscientização Continuada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Canal de Comunicação com o Titular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Gestão Documental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Monitoramento e Auditoria</a:t>
            </a:r>
          </a:p>
          <a:p>
            <a:pPr algn="l">
              <a:lnSpc>
                <a:spcPts val="4079"/>
              </a:lnSpc>
            </a:pPr>
          </a:p>
          <a:p>
            <a:pPr algn="l">
              <a:lnSpc>
                <a:spcPts val="4079"/>
              </a:lnSpc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2238375"/>
            <a:ext cx="16230600" cy="570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 que é o Relatório de Impacto à Proteção de Dados Pessoais (RIPD)?</a:t>
            </a:r>
          </a:p>
          <a:p>
            <a:pPr algn="ctr">
              <a:lnSpc>
                <a:spcPts val="4500"/>
              </a:lnSpc>
              <a:spcBef>
                <a:spcPct val="0"/>
              </a:spcBef>
            </a:pPr>
          </a:p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RIPD é a documentação que contém a descrição dos processos de tratamento de dados pessoais que podem gerar alto risco à garantia dos princípios gerais de proteção de dados pessoais previstos na LGPD e às liberdades civis e aos direitos fundamentais do titular de dados. </a:t>
            </a:r>
          </a:p>
          <a:p>
            <a:pPr algn="ctr">
              <a:lnSpc>
                <a:spcPts val="4500"/>
              </a:lnSpc>
              <a:spcBef>
                <a:spcPct val="0"/>
              </a:spcBef>
            </a:pPr>
          </a:p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 conter, ainda, as medidas, salvaguardas e mecanismos de mitigação de risco, nos termos dos artigos 5º, inciso XVII, e 38 da Lei nº 13.709, de 14 de agosto de 2018, a Lei Geral de Proteção de Dados Pessoais (LGPD).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690" y="3318641"/>
            <a:ext cx="16230600" cy="2847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Q</a:t>
            </a:r>
            <a:r>
              <a:rPr lang="en-US" b="true" sz="3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uem é o responsável pela elaboração do RIPD?</a:t>
            </a:r>
          </a:p>
          <a:p>
            <a:pPr algn="ctr">
              <a:lnSpc>
                <a:spcPts val="4500"/>
              </a:lnSpc>
              <a:spcBef>
                <a:spcPct val="0"/>
              </a:spcBef>
            </a:pPr>
          </a:p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controlador é o agente de tratamento responsável pela elaboração do RIPD, nos termos dos art. 5º, inciso XVII, e 38, da LGPD.</a:t>
            </a:r>
          </a:p>
          <a:p>
            <a:pPr algn="ctr">
              <a:lnSpc>
                <a:spcPts val="45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690" y="740734"/>
            <a:ext cx="16230600" cy="799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Quando elaborar o RIPD?</a:t>
            </a:r>
          </a:p>
          <a:p>
            <a:pPr algn="ctr">
              <a:lnSpc>
                <a:spcPts val="4500"/>
              </a:lnSpc>
              <a:spcBef>
                <a:spcPct val="0"/>
              </a:spcBef>
            </a:pPr>
          </a:p>
          <a:p>
            <a:pPr algn="l" marL="647700" indent="-323850" lvl="1">
              <a:lnSpc>
                <a:spcPts val="45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</a:t>
            </a: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recomendado elaborar o RIPD em todo contexto em que as operações de tratamento de dados pessoais possam gerar alto risco à garantia dos princípios gerais de proteção de dados pessoais previstos na LGPD e às liberdades civis e aos direitos fundamentais do titular de dados;</a:t>
            </a:r>
          </a:p>
          <a:p>
            <a:pPr algn="l" marL="647700" indent="-323850" lvl="1">
              <a:lnSpc>
                <a:spcPts val="45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 operações de tratamento efetuadas para fins exclusivos de segurança pública, defesa nacional, segurança do Estado ou atividades de investigação e repressão de infrações penais (art. 4º, § 3º);</a:t>
            </a:r>
          </a:p>
          <a:p>
            <a:pPr algn="l" marL="647700" indent="-323850" lvl="1">
              <a:lnSpc>
                <a:spcPts val="45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quando o tratamento tiver como fundamento a hipótese de interesse legítimo (art. 10, § 3º);</a:t>
            </a:r>
          </a:p>
          <a:p>
            <a:pPr algn="l" marL="647700" indent="-323850" lvl="1">
              <a:lnSpc>
                <a:spcPts val="45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agentes do Poder Público, incluindo determinação quanto à publicação do RIPD (art. 32); </a:t>
            </a:r>
          </a:p>
          <a:p>
            <a:pPr algn="l" marL="647700" indent="-323850" lvl="1">
              <a:lnSpc>
                <a:spcPts val="45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controladores em geral, quanto às suas operações de tratamento, incluindo as que envolvam dados pessoais sensíveis (art. 38).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1376363"/>
            <a:ext cx="16230600" cy="7429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 que deve conter no Relatório de Impacto a Proteção de Dados Pessoais? (Art. 38 da LGPD)</a:t>
            </a:r>
          </a:p>
          <a:p>
            <a:pPr algn="l">
              <a:lnSpc>
                <a:spcPts val="4500"/>
              </a:lnSpc>
            </a:pP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descrição dos tipos de dados pessoais coletados ou tratados de qualquer forma;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metodologia usada para o tratamento e para a garantia da segurança das informações;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análise do controlador com relação a medidas, salvaguardas e mecanismos de mitigação de riscos adotados;</a:t>
            </a:r>
          </a:p>
          <a:p>
            <a:pPr algn="l">
              <a:lnSpc>
                <a:spcPts val="4500"/>
              </a:lnSpc>
            </a:pPr>
          </a:p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 importante que o relatório seja suficientemente detalhado, para que a ANPD e o próprio controlador tenham compreensão ampla de como ocorre o tratamento dos dados pessoais e os possíveis riscos associados a ele. </a:t>
            </a:r>
          </a:p>
          <a:p>
            <a:pPr algn="ctr">
              <a:lnSpc>
                <a:spcPts val="4500"/>
              </a:lnSpc>
              <a:spcBef>
                <a:spcPct val="0"/>
              </a:spcBef>
            </a:pPr>
          </a:p>
          <a:p>
            <a:pPr algn="l">
              <a:lnSpc>
                <a:spcPts val="45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877835" y="363914"/>
            <a:ext cx="12601695" cy="8155145"/>
          </a:xfrm>
          <a:custGeom>
            <a:avLst/>
            <a:gdLst/>
            <a:ahLst/>
            <a:cxnLst/>
            <a:rect r="r" b="b" t="t" l="l"/>
            <a:pathLst>
              <a:path h="8155145" w="12601695">
                <a:moveTo>
                  <a:pt x="0" y="0"/>
                </a:moveTo>
                <a:lnTo>
                  <a:pt x="12601695" y="0"/>
                </a:lnTo>
                <a:lnTo>
                  <a:pt x="12601695" y="8155145"/>
                </a:lnTo>
                <a:lnTo>
                  <a:pt x="0" y="8155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106" t="-14720" r="-30629" b="-49468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678576" y="8719084"/>
            <a:ext cx="1458072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Tratamento de dados de  Alto Risco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877835" y="802064"/>
            <a:ext cx="4244413" cy="2746758"/>
          </a:xfrm>
          <a:custGeom>
            <a:avLst/>
            <a:gdLst/>
            <a:ahLst/>
            <a:cxnLst/>
            <a:rect r="r" b="b" t="t" l="l"/>
            <a:pathLst>
              <a:path h="2746758" w="4244413">
                <a:moveTo>
                  <a:pt x="0" y="0"/>
                </a:moveTo>
                <a:lnTo>
                  <a:pt x="4244413" y="0"/>
                </a:lnTo>
                <a:lnTo>
                  <a:pt x="4244413" y="2746758"/>
                </a:lnTo>
                <a:lnTo>
                  <a:pt x="0" y="274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106" t="-14720" r="-30629" b="-4946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308362" y="3728729"/>
            <a:ext cx="14352912" cy="4336030"/>
          </a:xfrm>
          <a:custGeom>
            <a:avLst/>
            <a:gdLst/>
            <a:ahLst/>
            <a:cxnLst/>
            <a:rect r="r" b="b" t="t" l="l"/>
            <a:pathLst>
              <a:path h="4336030" w="14352912">
                <a:moveTo>
                  <a:pt x="0" y="0"/>
                </a:moveTo>
                <a:lnTo>
                  <a:pt x="14352913" y="0"/>
                </a:lnTo>
                <a:lnTo>
                  <a:pt x="14352913" y="4336030"/>
                </a:lnTo>
                <a:lnTo>
                  <a:pt x="0" y="4336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804" r="-5815" b="-20102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28801" y="287412"/>
            <a:ext cx="14140518" cy="9597876"/>
          </a:xfrm>
          <a:custGeom>
            <a:avLst/>
            <a:gdLst/>
            <a:ahLst/>
            <a:cxnLst/>
            <a:rect r="r" b="b" t="t" l="l"/>
            <a:pathLst>
              <a:path h="9597876" w="14140518">
                <a:moveTo>
                  <a:pt x="0" y="0"/>
                </a:moveTo>
                <a:lnTo>
                  <a:pt x="14140517" y="0"/>
                </a:lnTo>
                <a:lnTo>
                  <a:pt x="14140517" y="9597876"/>
                </a:lnTo>
                <a:lnTo>
                  <a:pt x="0" y="9597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222" r="0" b="-2222"/>
              </a:stretch>
            </a:blipFill>
          </p:spPr>
        </p:sp>
      </p:grp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1952625"/>
            <a:ext cx="10332983" cy="3190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Interações humanas foram responsáveis por 85% das violações de dados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395419"/>
            <a:ext cx="12169186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6C00"/>
                </a:solidFill>
                <a:latin typeface="Arial"/>
                <a:ea typeface="Arial"/>
                <a:cs typeface="Arial"/>
                <a:sym typeface="Arial"/>
              </a:rPr>
              <a:t>RANSONWARE E PHISHING SÃO A PORTA DE ENTRADA DOS CRIMNOSOS E QUASE SEMPRE TEMOS UM ELEMENTO HUMANO ENVOLVIDO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5470071" y="3472670"/>
            <a:ext cx="10182066" cy="5701957"/>
          </a:xfrm>
          <a:custGeom>
            <a:avLst/>
            <a:gdLst/>
            <a:ahLst/>
            <a:cxnLst/>
            <a:rect r="r" b="b" t="t" l="l"/>
            <a:pathLst>
              <a:path h="5701957" w="10182066">
                <a:moveTo>
                  <a:pt x="0" y="0"/>
                </a:moveTo>
                <a:lnTo>
                  <a:pt x="10182067" y="0"/>
                </a:lnTo>
                <a:lnTo>
                  <a:pt x="10182067" y="5701958"/>
                </a:lnTo>
                <a:lnTo>
                  <a:pt x="0" y="5701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952625"/>
            <a:ext cx="10332983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Pilares da LGPD no setor público: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04798" y="4435602"/>
            <a:ext cx="17478404" cy="1482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spc="4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 Lei Geral de Proteção de Dados </a:t>
            </a:r>
          </a:p>
          <a:p>
            <a:pPr algn="ctr">
              <a:lnSpc>
                <a:spcPts val="5832"/>
              </a:lnSpc>
            </a:pPr>
            <a:r>
              <a:rPr lang="en-US" sz="5400" spc="5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(13.709/2018)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-219075"/>
            <a:ext cx="18287981" cy="9212570"/>
          </a:xfrm>
          <a:custGeom>
            <a:avLst/>
            <a:gdLst/>
            <a:ahLst/>
            <a:cxnLst/>
            <a:rect r="r" b="b" t="t" l="l"/>
            <a:pathLst>
              <a:path h="9212570" w="18287981">
                <a:moveTo>
                  <a:pt x="0" y="0"/>
                </a:moveTo>
                <a:lnTo>
                  <a:pt x="18287981" y="0"/>
                </a:lnTo>
                <a:lnTo>
                  <a:pt x="18287981" y="9212570"/>
                </a:lnTo>
                <a:lnTo>
                  <a:pt x="0" y="921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47625"/>
            <a:ext cx="18288000" cy="7891119"/>
          </a:xfrm>
          <a:custGeom>
            <a:avLst/>
            <a:gdLst/>
            <a:ahLst/>
            <a:cxnLst/>
            <a:rect r="r" b="b" t="t" l="l"/>
            <a:pathLst>
              <a:path h="7891119" w="18288000">
                <a:moveTo>
                  <a:pt x="0" y="0"/>
                </a:moveTo>
                <a:lnTo>
                  <a:pt x="18288000" y="0"/>
                </a:lnTo>
                <a:lnTo>
                  <a:pt x="18288000" y="7891119"/>
                </a:lnTo>
                <a:lnTo>
                  <a:pt x="0" y="7891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345" r="0" b="-6345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2861519"/>
            <a:ext cx="16230600" cy="3233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Fique à vontade para tirar suas dúvidas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1632552"/>
            <a:ext cx="10521170" cy="803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65"/>
              </a:lnSpc>
            </a:pPr>
            <a:r>
              <a:rPr lang="en-US" sz="6366">
                <a:solidFill>
                  <a:srgbClr val="041D42"/>
                </a:solidFill>
                <a:latin typeface="Arial"/>
                <a:ea typeface="Arial"/>
                <a:cs typeface="Arial"/>
                <a:sym typeface="Arial"/>
              </a:rPr>
              <a:t>O QUE É A LGPD?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119209"/>
            <a:ext cx="16230600" cy="5380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41D42"/>
                </a:solidFill>
                <a:latin typeface="Arial Nova"/>
                <a:ea typeface="Arial Nova"/>
                <a:cs typeface="Arial Nova"/>
                <a:sym typeface="Arial Nova"/>
              </a:rPr>
              <a:t>A lei que regula o tratamento de dados pessoais no Brasil.</a:t>
            </a:r>
          </a:p>
          <a:p>
            <a:pPr algn="l">
              <a:lnSpc>
                <a:spcPts val="4760"/>
              </a:lnSpc>
            </a:pPr>
          </a:p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41D42"/>
                </a:solidFill>
                <a:latin typeface="Arial Nova"/>
                <a:ea typeface="Arial Nova"/>
                <a:cs typeface="Arial Nova"/>
                <a:sym typeface="Arial Nova"/>
              </a:rPr>
              <a:t>Ela estabelece regras sobre como coletar, utilizar, armazenar e compartilhar informações de pessoas físicas.</a:t>
            </a:r>
          </a:p>
          <a:p>
            <a:pPr algn="l">
              <a:lnSpc>
                <a:spcPts val="4760"/>
              </a:lnSpc>
            </a:pPr>
          </a:p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41D42"/>
                </a:solidFill>
                <a:latin typeface="Arial Nova"/>
                <a:ea typeface="Arial Nova"/>
                <a:cs typeface="Arial Nova"/>
                <a:sym typeface="Arial Nova"/>
              </a:rPr>
              <a:t>Mais do que uma obrigação legal,</a:t>
            </a:r>
          </a:p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41D42"/>
                </a:solidFill>
                <a:latin typeface="Arial Nova"/>
                <a:ea typeface="Arial Nova"/>
                <a:cs typeface="Arial Nova"/>
                <a:sym typeface="Arial Nova"/>
              </a:rPr>
              <a:t>a LGPD exige responsabilidade, segurança e transparência no uso dos dados.</a:t>
            </a:r>
          </a:p>
          <a:p>
            <a:pPr algn="l">
              <a:lnSpc>
                <a:spcPts val="4760"/>
              </a:lnSpc>
            </a:pPr>
          </a:p>
          <a:p>
            <a:pPr algn="l">
              <a:lnSpc>
                <a:spcPts val="4760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54266" y="4151815"/>
            <a:ext cx="10379467" cy="669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6"/>
              </a:lnSpc>
            </a:pPr>
            <a:r>
              <a:rPr lang="en-US" sz="5400">
                <a:solidFill>
                  <a:srgbClr val="F8E9E8"/>
                </a:solidFill>
                <a:latin typeface="League Gothic"/>
                <a:ea typeface="League Gothic"/>
                <a:cs typeface="League Gothic"/>
                <a:sym typeface="League Gothic"/>
              </a:rPr>
              <a:t>PARA QUEM É A LGPD?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-1882581" y="3045236"/>
            <a:ext cx="103794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sz="3000">
                <a:solidFill>
                  <a:srgbClr val="F8E9E8"/>
                </a:solidFill>
                <a:latin typeface="League Gothic"/>
                <a:ea typeface="League Gothic"/>
                <a:cs typeface="League Gothic"/>
                <a:sym typeface="League Gothic"/>
              </a:rPr>
              <a:t>FUNCIONÁRIOS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882581" y="8438228"/>
            <a:ext cx="103794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sz="3000">
                <a:solidFill>
                  <a:srgbClr val="F8E9E8"/>
                </a:solidFill>
                <a:latin typeface="League Gothic"/>
                <a:ea typeface="League Gothic"/>
                <a:cs typeface="League Gothic"/>
                <a:sym typeface="League Gothic"/>
              </a:rPr>
              <a:t>CLIENTES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971034" y="3045236"/>
            <a:ext cx="103794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sz="3000">
                <a:solidFill>
                  <a:srgbClr val="F8E9E8"/>
                </a:solidFill>
                <a:latin typeface="League Gothic"/>
                <a:ea typeface="League Gothic"/>
                <a:cs typeface="League Gothic"/>
                <a:sym typeface="League Gothic"/>
              </a:rPr>
              <a:t>FORNECEDORES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790698" y="8438228"/>
            <a:ext cx="103794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sz="3000">
                <a:solidFill>
                  <a:srgbClr val="F8E9E8"/>
                </a:solidFill>
                <a:latin typeface="League Gothic"/>
                <a:ea typeface="League Gothic"/>
                <a:cs typeface="League Gothic"/>
                <a:sym typeface="League Gothic"/>
              </a:rPr>
              <a:t>EMPRESAS, PJ, ETC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54266" y="9018638"/>
            <a:ext cx="10379467" cy="704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2"/>
              </a:lnSpc>
            </a:pPr>
            <a:r>
              <a:rPr lang="en-US" sz="5800">
                <a:solidFill>
                  <a:srgbClr val="F8E9E8"/>
                </a:solidFill>
                <a:latin typeface="League Gothic"/>
                <a:ea typeface="League Gothic"/>
                <a:cs typeface="League Gothic"/>
                <a:sym typeface="League Gothic"/>
              </a:rPr>
              <a:t>FUNDAMENTOS DA PROTEÇÃO DE DADOS - LGPD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471930" y="2011469"/>
            <a:ext cx="10379467" cy="589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71"/>
              </a:lnSpc>
            </a:pPr>
            <a:r>
              <a:rPr lang="en-US" sz="4799">
                <a:solidFill>
                  <a:srgbClr val="F8E9E8"/>
                </a:solidFill>
                <a:latin typeface="League Gothic"/>
                <a:ea typeface="League Gothic"/>
                <a:cs typeface="League Gothic"/>
                <a:sym typeface="League Gothic"/>
              </a:rPr>
              <a:t>TRANSPARÊNCIA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799605" y="2011469"/>
            <a:ext cx="10379467" cy="589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71"/>
              </a:lnSpc>
            </a:pPr>
            <a:r>
              <a:rPr lang="en-US" sz="4799">
                <a:solidFill>
                  <a:srgbClr val="F8E9E8"/>
                </a:solidFill>
                <a:latin typeface="League Gothic"/>
                <a:ea typeface="League Gothic"/>
                <a:cs typeface="League Gothic"/>
                <a:sym typeface="League Gothic"/>
              </a:rPr>
              <a:t>PRIVACIDADE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550053" y="7127181"/>
            <a:ext cx="10379467" cy="1122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71"/>
              </a:lnSpc>
            </a:pPr>
            <a:r>
              <a:rPr lang="en-US" sz="4799">
                <a:solidFill>
                  <a:srgbClr val="F8E9E8"/>
                </a:solidFill>
                <a:latin typeface="League Gothic"/>
                <a:ea typeface="League Gothic"/>
                <a:cs typeface="League Gothic"/>
                <a:sym typeface="League Gothic"/>
              </a:rPr>
              <a:t>SEGURANÇA JURÍDICA E</a:t>
            </a:r>
          </a:p>
          <a:p>
            <a:pPr algn="ctr">
              <a:lnSpc>
                <a:spcPts val="4271"/>
              </a:lnSpc>
            </a:pPr>
            <a:r>
              <a:rPr lang="en-US" sz="4799">
                <a:solidFill>
                  <a:srgbClr val="F8E9E8"/>
                </a:solidFill>
                <a:latin typeface="League Gothic"/>
                <a:ea typeface="League Gothic"/>
                <a:cs typeface="League Gothic"/>
                <a:sym typeface="League Gothic"/>
              </a:rPr>
              <a:t> ECONÔMICA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00198" y="7299774"/>
            <a:ext cx="10379467" cy="55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4"/>
              </a:lnSpc>
            </a:pPr>
            <a:r>
              <a:rPr lang="en-US" sz="4499">
                <a:solidFill>
                  <a:srgbClr val="F8E9E8"/>
                </a:solidFill>
                <a:latin typeface="League Gothic"/>
                <a:ea typeface="League Gothic"/>
                <a:cs typeface="League Gothic"/>
                <a:sym typeface="League Gothic"/>
              </a:rPr>
              <a:t>AUTONOMIA DOS TITULARES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7981" cy="10287000"/>
            <a:chOff x="0" y="0"/>
            <a:chExt cx="2438397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365861" y="4015689"/>
            <a:ext cx="11556279" cy="3287724"/>
          </a:xfrm>
          <a:custGeom>
            <a:avLst/>
            <a:gdLst/>
            <a:ahLst/>
            <a:cxnLst/>
            <a:rect r="r" b="b" t="t" l="l"/>
            <a:pathLst>
              <a:path h="3287724" w="11556279">
                <a:moveTo>
                  <a:pt x="0" y="0"/>
                </a:moveTo>
                <a:lnTo>
                  <a:pt x="11556278" y="0"/>
                </a:lnTo>
                <a:lnTo>
                  <a:pt x="11556278" y="3287724"/>
                </a:lnTo>
                <a:lnTo>
                  <a:pt x="0" y="3287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086" t="-90910" r="-11777" b="-8117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916686" y="5171172"/>
            <a:ext cx="12454627" cy="749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29"/>
              </a:lnSpc>
            </a:pPr>
            <a:r>
              <a:rPr lang="en-US" sz="42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que é tratamento de dados?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98295" y="3711757"/>
            <a:ext cx="4946015" cy="84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DADO PESSOAL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308105" y="3711757"/>
            <a:ext cx="5081429" cy="84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EFF4F4"/>
                </a:solidFill>
                <a:latin typeface="Arial"/>
                <a:ea typeface="Arial"/>
                <a:cs typeface="Arial"/>
                <a:sym typeface="Arial"/>
              </a:rPr>
              <a:t>DADO SENSÍVEL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DAHDcUaof1I</dc:identifier>
  <dcterms:modified xsi:type="dcterms:W3CDTF">2011-08-01T06:04:30Z</dcterms:modified>
  <cp:revision>1</cp:revision>
  <dc:title>Proteção de Dados Pessoais </dc:title>
</cp:coreProperties>
</file>